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mo" panose="020B0604020202020204" charset="0"/>
      <p:regular r:id="rId10"/>
    </p:embeddedFont>
    <p:embeddedFont>
      <p:font typeface="Arimo Bold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rata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51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15.10.2025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804650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63560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344920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560119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44738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723450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06134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317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12326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50237" y="3356074"/>
            <a:ext cx="9445526" cy="2676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Building an OS from Scratch: Bridging Theory &amp; Practice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6353472"/>
            <a:ext cx="944552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A hands-on approach to understanding Operating Systems.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317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123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957090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THE PROBLEM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2683520"/>
            <a:ext cx="14447341" cy="905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The Gap Between OS Theory and Practice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3908971"/>
            <a:ext cx="16303526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Learners often grasp operating system concepts like process management and memory handling in theory, but lack practical experience in implementation. Full-scale operating systems are too complex for isolated study, leading to a limited understanding of fundamental system-level mechanics.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73188" y="5674519"/>
            <a:ext cx="5283547" cy="2655243"/>
            <a:chOff x="0" y="0"/>
            <a:chExt cx="7044730" cy="3540323"/>
          </a:xfrm>
        </p:grpSpPr>
        <p:sp>
          <p:nvSpPr>
            <p:cNvPr id="10" name="Freeform 10"/>
            <p:cNvSpPr/>
            <p:nvPr/>
          </p:nvSpPr>
          <p:spPr>
            <a:xfrm>
              <a:off x="25400" y="25400"/>
              <a:ext cx="6993890" cy="3489452"/>
            </a:xfrm>
            <a:custGeom>
              <a:avLst/>
              <a:gdLst/>
              <a:ahLst/>
              <a:cxnLst/>
              <a:rect l="l" t="t" r="r" b="b"/>
              <a:pathLst>
                <a:path w="6993890" h="3489452">
                  <a:moveTo>
                    <a:pt x="0" y="243840"/>
                  </a:moveTo>
                  <a:cubicBezTo>
                    <a:pt x="0" y="109220"/>
                    <a:pt x="109982" y="0"/>
                    <a:pt x="245618" y="0"/>
                  </a:cubicBezTo>
                  <a:lnTo>
                    <a:pt x="6748272" y="0"/>
                  </a:lnTo>
                  <a:cubicBezTo>
                    <a:pt x="6883908" y="0"/>
                    <a:pt x="6993890" y="109220"/>
                    <a:pt x="6993890" y="243840"/>
                  </a:cubicBezTo>
                  <a:lnTo>
                    <a:pt x="6993890" y="3245612"/>
                  </a:lnTo>
                  <a:cubicBezTo>
                    <a:pt x="6993890" y="3380232"/>
                    <a:pt x="6883908" y="3489452"/>
                    <a:pt x="6748272" y="3489452"/>
                  </a:cubicBezTo>
                  <a:lnTo>
                    <a:pt x="245618" y="3489452"/>
                  </a:lnTo>
                  <a:cubicBezTo>
                    <a:pt x="109982" y="3489452"/>
                    <a:pt x="0" y="3380232"/>
                    <a:pt x="0" y="3245612"/>
                  </a:cubicBezTo>
                  <a:close/>
                </a:path>
              </a:pathLst>
            </a:custGeom>
            <a:solidFill>
              <a:srgbClr val="212326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7044690" cy="3540379"/>
            </a:xfrm>
            <a:custGeom>
              <a:avLst/>
              <a:gdLst/>
              <a:ahLst/>
              <a:cxnLst/>
              <a:rect l="l" t="t" r="r" b="b"/>
              <a:pathLst>
                <a:path w="7044690" h="3540379">
                  <a:moveTo>
                    <a:pt x="0" y="269240"/>
                  </a:moveTo>
                  <a:cubicBezTo>
                    <a:pt x="0" y="120396"/>
                    <a:pt x="121539" y="0"/>
                    <a:pt x="271018" y="0"/>
                  </a:cubicBezTo>
                  <a:lnTo>
                    <a:pt x="6773672" y="0"/>
                  </a:lnTo>
                  <a:lnTo>
                    <a:pt x="6773672" y="25400"/>
                  </a:lnTo>
                  <a:lnTo>
                    <a:pt x="6773672" y="0"/>
                  </a:lnTo>
                  <a:cubicBezTo>
                    <a:pt x="6923151" y="0"/>
                    <a:pt x="7044690" y="120396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3271012"/>
                  </a:lnTo>
                  <a:lnTo>
                    <a:pt x="7019290" y="3271012"/>
                  </a:lnTo>
                  <a:lnTo>
                    <a:pt x="7044690" y="3271012"/>
                  </a:lnTo>
                  <a:cubicBezTo>
                    <a:pt x="7044690" y="3419856"/>
                    <a:pt x="6923151" y="3540252"/>
                    <a:pt x="6773672" y="3540252"/>
                  </a:cubicBezTo>
                  <a:lnTo>
                    <a:pt x="6773672" y="3514852"/>
                  </a:lnTo>
                  <a:lnTo>
                    <a:pt x="6773672" y="3540252"/>
                  </a:lnTo>
                  <a:lnTo>
                    <a:pt x="271018" y="3540252"/>
                  </a:lnTo>
                  <a:lnTo>
                    <a:pt x="271018" y="3514852"/>
                  </a:lnTo>
                  <a:lnTo>
                    <a:pt x="271018" y="3540252"/>
                  </a:lnTo>
                  <a:cubicBezTo>
                    <a:pt x="121539" y="3540379"/>
                    <a:pt x="0" y="3419983"/>
                    <a:pt x="0" y="327101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71012"/>
                  </a:lnTo>
                  <a:lnTo>
                    <a:pt x="25400" y="3271012"/>
                  </a:lnTo>
                  <a:lnTo>
                    <a:pt x="50800" y="3271012"/>
                  </a:lnTo>
                  <a:cubicBezTo>
                    <a:pt x="50800" y="3391535"/>
                    <a:pt x="149225" y="3489452"/>
                    <a:pt x="271018" y="3489452"/>
                  </a:cubicBezTo>
                  <a:lnTo>
                    <a:pt x="6773672" y="3489452"/>
                  </a:lnTo>
                  <a:cubicBezTo>
                    <a:pt x="6895465" y="3489452"/>
                    <a:pt x="6993890" y="3391535"/>
                    <a:pt x="6993890" y="3271012"/>
                  </a:cubicBezTo>
                  <a:lnTo>
                    <a:pt x="6993890" y="269240"/>
                  </a:lnTo>
                  <a:cubicBezTo>
                    <a:pt x="6993890" y="148717"/>
                    <a:pt x="6895465" y="50800"/>
                    <a:pt x="6773672" y="50800"/>
                  </a:cubicBezTo>
                  <a:lnTo>
                    <a:pt x="271018" y="50800"/>
                  </a:lnTo>
                  <a:lnTo>
                    <a:pt x="271018" y="25400"/>
                  </a:lnTo>
                  <a:lnTo>
                    <a:pt x="271018" y="50800"/>
                  </a:lnTo>
                  <a:cubicBezTo>
                    <a:pt x="149225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595B5E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954138" y="5693569"/>
            <a:ext cx="152400" cy="2617142"/>
            <a:chOff x="0" y="0"/>
            <a:chExt cx="203200" cy="348952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3200" cy="3489579"/>
            </a:xfrm>
            <a:custGeom>
              <a:avLst/>
              <a:gdLst/>
              <a:ahLst/>
              <a:cxnLst/>
              <a:rect l="l" t="t" r="r" b="b"/>
              <a:pathLst>
                <a:path w="203200" h="34895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3432810"/>
                  </a:lnTo>
                  <a:cubicBezTo>
                    <a:pt x="203200" y="3464179"/>
                    <a:pt x="177800" y="3489579"/>
                    <a:pt x="146431" y="3489579"/>
                  </a:cubicBezTo>
                  <a:lnTo>
                    <a:pt x="56769" y="3489579"/>
                  </a:lnTo>
                  <a:cubicBezTo>
                    <a:pt x="25400" y="3489579"/>
                    <a:pt x="0" y="3464179"/>
                    <a:pt x="0" y="3432810"/>
                  </a:cubicBezTo>
                  <a:close/>
                </a:path>
              </a:pathLst>
            </a:custGeom>
            <a:solidFill>
              <a:srgbClr val="84482D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428155" y="5996136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Abstract Concepts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28155" y="6523435"/>
            <a:ext cx="4487912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Theoretical learning often keeps OS concepts abstract, hindering deep comprehension.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6502152" y="5674519"/>
            <a:ext cx="5283547" cy="2655243"/>
            <a:chOff x="0" y="0"/>
            <a:chExt cx="7044730" cy="3540323"/>
          </a:xfrm>
        </p:grpSpPr>
        <p:sp>
          <p:nvSpPr>
            <p:cNvPr id="17" name="Freeform 17"/>
            <p:cNvSpPr/>
            <p:nvPr/>
          </p:nvSpPr>
          <p:spPr>
            <a:xfrm>
              <a:off x="25400" y="25400"/>
              <a:ext cx="6993890" cy="3489452"/>
            </a:xfrm>
            <a:custGeom>
              <a:avLst/>
              <a:gdLst/>
              <a:ahLst/>
              <a:cxnLst/>
              <a:rect l="l" t="t" r="r" b="b"/>
              <a:pathLst>
                <a:path w="6993890" h="3489452">
                  <a:moveTo>
                    <a:pt x="0" y="243840"/>
                  </a:moveTo>
                  <a:cubicBezTo>
                    <a:pt x="0" y="109220"/>
                    <a:pt x="109982" y="0"/>
                    <a:pt x="245618" y="0"/>
                  </a:cubicBezTo>
                  <a:lnTo>
                    <a:pt x="6748272" y="0"/>
                  </a:lnTo>
                  <a:cubicBezTo>
                    <a:pt x="6883908" y="0"/>
                    <a:pt x="6993890" y="109220"/>
                    <a:pt x="6993890" y="243840"/>
                  </a:cubicBezTo>
                  <a:lnTo>
                    <a:pt x="6993890" y="3245612"/>
                  </a:lnTo>
                  <a:cubicBezTo>
                    <a:pt x="6993890" y="3380232"/>
                    <a:pt x="6883908" y="3489452"/>
                    <a:pt x="6748272" y="3489452"/>
                  </a:cubicBezTo>
                  <a:lnTo>
                    <a:pt x="245618" y="3489452"/>
                  </a:lnTo>
                  <a:cubicBezTo>
                    <a:pt x="109982" y="3489452"/>
                    <a:pt x="0" y="3380232"/>
                    <a:pt x="0" y="3245612"/>
                  </a:cubicBezTo>
                  <a:close/>
                </a:path>
              </a:pathLst>
            </a:custGeom>
            <a:solidFill>
              <a:srgbClr val="212326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7044690" cy="3540379"/>
            </a:xfrm>
            <a:custGeom>
              <a:avLst/>
              <a:gdLst/>
              <a:ahLst/>
              <a:cxnLst/>
              <a:rect l="l" t="t" r="r" b="b"/>
              <a:pathLst>
                <a:path w="7044690" h="3540379">
                  <a:moveTo>
                    <a:pt x="0" y="269240"/>
                  </a:moveTo>
                  <a:cubicBezTo>
                    <a:pt x="0" y="120396"/>
                    <a:pt x="121539" y="0"/>
                    <a:pt x="271018" y="0"/>
                  </a:cubicBezTo>
                  <a:lnTo>
                    <a:pt x="6773672" y="0"/>
                  </a:lnTo>
                  <a:lnTo>
                    <a:pt x="6773672" y="25400"/>
                  </a:lnTo>
                  <a:lnTo>
                    <a:pt x="6773672" y="0"/>
                  </a:lnTo>
                  <a:cubicBezTo>
                    <a:pt x="6923151" y="0"/>
                    <a:pt x="7044690" y="120396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3271012"/>
                  </a:lnTo>
                  <a:lnTo>
                    <a:pt x="7019290" y="3271012"/>
                  </a:lnTo>
                  <a:lnTo>
                    <a:pt x="7044690" y="3271012"/>
                  </a:lnTo>
                  <a:cubicBezTo>
                    <a:pt x="7044690" y="3419856"/>
                    <a:pt x="6923151" y="3540252"/>
                    <a:pt x="6773672" y="3540252"/>
                  </a:cubicBezTo>
                  <a:lnTo>
                    <a:pt x="6773672" y="3514852"/>
                  </a:lnTo>
                  <a:lnTo>
                    <a:pt x="6773672" y="3540252"/>
                  </a:lnTo>
                  <a:lnTo>
                    <a:pt x="271018" y="3540252"/>
                  </a:lnTo>
                  <a:lnTo>
                    <a:pt x="271018" y="3514852"/>
                  </a:lnTo>
                  <a:lnTo>
                    <a:pt x="271018" y="3540252"/>
                  </a:lnTo>
                  <a:cubicBezTo>
                    <a:pt x="121539" y="3540379"/>
                    <a:pt x="0" y="3419983"/>
                    <a:pt x="0" y="327101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71012"/>
                  </a:lnTo>
                  <a:lnTo>
                    <a:pt x="25400" y="3271012"/>
                  </a:lnTo>
                  <a:lnTo>
                    <a:pt x="50800" y="3271012"/>
                  </a:lnTo>
                  <a:cubicBezTo>
                    <a:pt x="50800" y="3391535"/>
                    <a:pt x="149225" y="3489452"/>
                    <a:pt x="271018" y="3489452"/>
                  </a:cubicBezTo>
                  <a:lnTo>
                    <a:pt x="6773672" y="3489452"/>
                  </a:lnTo>
                  <a:cubicBezTo>
                    <a:pt x="6895465" y="3489452"/>
                    <a:pt x="6993890" y="3391535"/>
                    <a:pt x="6993890" y="3271012"/>
                  </a:cubicBezTo>
                  <a:lnTo>
                    <a:pt x="6993890" y="269240"/>
                  </a:lnTo>
                  <a:cubicBezTo>
                    <a:pt x="6993890" y="148717"/>
                    <a:pt x="6895465" y="50800"/>
                    <a:pt x="6773672" y="50800"/>
                  </a:cubicBezTo>
                  <a:lnTo>
                    <a:pt x="271018" y="50800"/>
                  </a:lnTo>
                  <a:lnTo>
                    <a:pt x="271018" y="25400"/>
                  </a:lnTo>
                  <a:lnTo>
                    <a:pt x="271018" y="50800"/>
                  </a:lnTo>
                  <a:cubicBezTo>
                    <a:pt x="149225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595B5E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6483102" y="5693569"/>
            <a:ext cx="152400" cy="2617142"/>
            <a:chOff x="0" y="0"/>
            <a:chExt cx="203200" cy="348952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03200" cy="3489579"/>
            </a:xfrm>
            <a:custGeom>
              <a:avLst/>
              <a:gdLst/>
              <a:ahLst/>
              <a:cxnLst/>
              <a:rect l="l" t="t" r="r" b="b"/>
              <a:pathLst>
                <a:path w="203200" h="34895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3432810"/>
                  </a:lnTo>
                  <a:cubicBezTo>
                    <a:pt x="203200" y="3464179"/>
                    <a:pt x="177800" y="3489579"/>
                    <a:pt x="146431" y="3489579"/>
                  </a:cubicBezTo>
                  <a:lnTo>
                    <a:pt x="56769" y="3489579"/>
                  </a:lnTo>
                  <a:cubicBezTo>
                    <a:pt x="25400" y="3489579"/>
                    <a:pt x="0" y="3464179"/>
                    <a:pt x="0" y="3432810"/>
                  </a:cubicBezTo>
                  <a:close/>
                </a:path>
              </a:pathLst>
            </a:custGeom>
            <a:solidFill>
              <a:srgbClr val="84482D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6957120" y="5996136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Complexity Barrier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957120" y="6523435"/>
            <a:ext cx="4487912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Real-world OS kernels are too intricate for beginners to dissect and understand.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2031116" y="5674519"/>
            <a:ext cx="5283547" cy="2655243"/>
            <a:chOff x="0" y="0"/>
            <a:chExt cx="7044730" cy="3540323"/>
          </a:xfrm>
        </p:grpSpPr>
        <p:sp>
          <p:nvSpPr>
            <p:cNvPr id="24" name="Freeform 24"/>
            <p:cNvSpPr/>
            <p:nvPr/>
          </p:nvSpPr>
          <p:spPr>
            <a:xfrm>
              <a:off x="25400" y="25400"/>
              <a:ext cx="6993890" cy="3489452"/>
            </a:xfrm>
            <a:custGeom>
              <a:avLst/>
              <a:gdLst/>
              <a:ahLst/>
              <a:cxnLst/>
              <a:rect l="l" t="t" r="r" b="b"/>
              <a:pathLst>
                <a:path w="6993890" h="3489452">
                  <a:moveTo>
                    <a:pt x="0" y="243840"/>
                  </a:moveTo>
                  <a:cubicBezTo>
                    <a:pt x="0" y="109220"/>
                    <a:pt x="109982" y="0"/>
                    <a:pt x="245618" y="0"/>
                  </a:cubicBezTo>
                  <a:lnTo>
                    <a:pt x="6748272" y="0"/>
                  </a:lnTo>
                  <a:cubicBezTo>
                    <a:pt x="6883908" y="0"/>
                    <a:pt x="6993890" y="109220"/>
                    <a:pt x="6993890" y="243840"/>
                  </a:cubicBezTo>
                  <a:lnTo>
                    <a:pt x="6993890" y="3245612"/>
                  </a:lnTo>
                  <a:cubicBezTo>
                    <a:pt x="6993890" y="3380232"/>
                    <a:pt x="6883908" y="3489452"/>
                    <a:pt x="6748272" y="3489452"/>
                  </a:cubicBezTo>
                  <a:lnTo>
                    <a:pt x="245618" y="3489452"/>
                  </a:lnTo>
                  <a:cubicBezTo>
                    <a:pt x="109982" y="3489452"/>
                    <a:pt x="0" y="3380232"/>
                    <a:pt x="0" y="3245612"/>
                  </a:cubicBezTo>
                  <a:close/>
                </a:path>
              </a:pathLst>
            </a:custGeom>
            <a:solidFill>
              <a:srgbClr val="212326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7044690" cy="3540379"/>
            </a:xfrm>
            <a:custGeom>
              <a:avLst/>
              <a:gdLst/>
              <a:ahLst/>
              <a:cxnLst/>
              <a:rect l="l" t="t" r="r" b="b"/>
              <a:pathLst>
                <a:path w="7044690" h="3540379">
                  <a:moveTo>
                    <a:pt x="0" y="269240"/>
                  </a:moveTo>
                  <a:cubicBezTo>
                    <a:pt x="0" y="120396"/>
                    <a:pt x="121539" y="0"/>
                    <a:pt x="271018" y="0"/>
                  </a:cubicBezTo>
                  <a:lnTo>
                    <a:pt x="6773672" y="0"/>
                  </a:lnTo>
                  <a:lnTo>
                    <a:pt x="6773672" y="25400"/>
                  </a:lnTo>
                  <a:lnTo>
                    <a:pt x="6773672" y="0"/>
                  </a:lnTo>
                  <a:cubicBezTo>
                    <a:pt x="6923151" y="0"/>
                    <a:pt x="7044690" y="120396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3271012"/>
                  </a:lnTo>
                  <a:lnTo>
                    <a:pt x="7019290" y="3271012"/>
                  </a:lnTo>
                  <a:lnTo>
                    <a:pt x="7044690" y="3271012"/>
                  </a:lnTo>
                  <a:cubicBezTo>
                    <a:pt x="7044690" y="3419856"/>
                    <a:pt x="6923151" y="3540252"/>
                    <a:pt x="6773672" y="3540252"/>
                  </a:cubicBezTo>
                  <a:lnTo>
                    <a:pt x="6773672" y="3514852"/>
                  </a:lnTo>
                  <a:lnTo>
                    <a:pt x="6773672" y="3540252"/>
                  </a:lnTo>
                  <a:lnTo>
                    <a:pt x="271018" y="3540252"/>
                  </a:lnTo>
                  <a:lnTo>
                    <a:pt x="271018" y="3514852"/>
                  </a:lnTo>
                  <a:lnTo>
                    <a:pt x="271018" y="3540252"/>
                  </a:lnTo>
                  <a:cubicBezTo>
                    <a:pt x="121539" y="3540379"/>
                    <a:pt x="0" y="3419983"/>
                    <a:pt x="0" y="327101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71012"/>
                  </a:lnTo>
                  <a:lnTo>
                    <a:pt x="25400" y="3271012"/>
                  </a:lnTo>
                  <a:lnTo>
                    <a:pt x="50800" y="3271012"/>
                  </a:lnTo>
                  <a:cubicBezTo>
                    <a:pt x="50800" y="3391535"/>
                    <a:pt x="149225" y="3489452"/>
                    <a:pt x="271018" y="3489452"/>
                  </a:cubicBezTo>
                  <a:lnTo>
                    <a:pt x="6773672" y="3489452"/>
                  </a:lnTo>
                  <a:cubicBezTo>
                    <a:pt x="6895465" y="3489452"/>
                    <a:pt x="6993890" y="3391535"/>
                    <a:pt x="6993890" y="3271012"/>
                  </a:cubicBezTo>
                  <a:lnTo>
                    <a:pt x="6993890" y="269240"/>
                  </a:lnTo>
                  <a:cubicBezTo>
                    <a:pt x="6993890" y="148717"/>
                    <a:pt x="6895465" y="50800"/>
                    <a:pt x="6773672" y="50800"/>
                  </a:cubicBezTo>
                  <a:lnTo>
                    <a:pt x="271018" y="50800"/>
                  </a:lnTo>
                  <a:lnTo>
                    <a:pt x="271018" y="25400"/>
                  </a:lnTo>
                  <a:lnTo>
                    <a:pt x="271018" y="50800"/>
                  </a:lnTo>
                  <a:cubicBezTo>
                    <a:pt x="149225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595B5E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2012066" y="5693569"/>
            <a:ext cx="152400" cy="2617142"/>
            <a:chOff x="0" y="0"/>
            <a:chExt cx="203200" cy="348952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03200" cy="3489579"/>
            </a:xfrm>
            <a:custGeom>
              <a:avLst/>
              <a:gdLst/>
              <a:ahLst/>
              <a:cxnLst/>
              <a:rect l="l" t="t" r="r" b="b"/>
              <a:pathLst>
                <a:path w="203200" h="34895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3432810"/>
                  </a:lnTo>
                  <a:cubicBezTo>
                    <a:pt x="203200" y="3464179"/>
                    <a:pt x="177800" y="3489579"/>
                    <a:pt x="146431" y="3489579"/>
                  </a:cubicBezTo>
                  <a:lnTo>
                    <a:pt x="56769" y="3489579"/>
                  </a:lnTo>
                  <a:cubicBezTo>
                    <a:pt x="25400" y="3489579"/>
                    <a:pt x="0" y="3464179"/>
                    <a:pt x="0" y="3432810"/>
                  </a:cubicBezTo>
                  <a:close/>
                </a:path>
              </a:pathLst>
            </a:custGeom>
            <a:solidFill>
              <a:srgbClr val="84482D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12486085" y="5996136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Limited Application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486085" y="6523435"/>
            <a:ext cx="4487913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Without hands-on experience, applying OS knowledge to practical problems is challenging.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317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123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75978" y="521642"/>
            <a:ext cx="2414587" cy="3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OUR SOLUTION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5978" y="1006822"/>
            <a:ext cx="8545116" cy="622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3749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A Mini OS Kernel: Practical Learning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5978" y="1852464"/>
            <a:ext cx="16936045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en-US" sz="3200" dirty="0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Our project proposes building a simplified operating system kernel from scratch. This approach offers a controlled environment to implement and test core OS features, directly bridging the gap between </a:t>
            </a:r>
            <a:r>
              <a:rPr lang="en-US" sz="3200" dirty="0" smtClean="0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theoretical </a:t>
            </a:r>
            <a:r>
              <a:rPr lang="en-US" sz="3200" dirty="0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knowledge </a:t>
            </a:r>
            <a:endParaRPr lang="en-US" sz="3200" dirty="0" smtClean="0">
              <a:solidFill>
                <a:srgbClr val="BDA189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/>
            <a:r>
              <a:rPr lang="en-US" sz="3200" dirty="0" smtClean="0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and </a:t>
            </a:r>
            <a:r>
              <a:rPr lang="en-US" sz="3200" dirty="0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practical application.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56928" y="4443591"/>
            <a:ext cx="9153822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200" dirty="0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This hands-on journey will enhance problem-solving skills and prepare learners for advanced domains like embedded systems, systems programming, and cybersecurity. It transforms abstract ideas into tangible, working components.</a:t>
            </a:r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0701131" y="3166144"/>
            <a:ext cx="7235156" cy="7235156"/>
            <a:chOff x="0" y="0"/>
            <a:chExt cx="10976570" cy="10976570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10976610" cy="10976610"/>
            </a:xfrm>
            <a:custGeom>
              <a:avLst/>
              <a:gdLst/>
              <a:ahLst/>
              <a:cxnLst/>
              <a:rect l="l" t="t" r="r" b="b"/>
              <a:pathLst>
                <a:path w="10976610" h="10976610">
                  <a:moveTo>
                    <a:pt x="0" y="0"/>
                  </a:moveTo>
                  <a:lnTo>
                    <a:pt x="10976610" y="0"/>
                  </a:lnTo>
                  <a:lnTo>
                    <a:pt x="10976610" y="10976610"/>
                  </a:lnTo>
                  <a:lnTo>
                    <a:pt x="0" y="109766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317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123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85838" y="757832"/>
            <a:ext cx="3749725" cy="459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PROJECT ROADMAP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85838" y="1469975"/>
            <a:ext cx="8659117" cy="908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Key Goals and Milestones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85838" y="2696616"/>
            <a:ext cx="16316325" cy="1006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Our primary goal is to develop a functional mini OS kernel demonstrating fundamental components in an educational manner. We aim for a modular design, ensuring clarity and extensibility.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85838" y="3924300"/>
            <a:ext cx="281583" cy="420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dirty="0" smtClean="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1</a:t>
            </a:r>
            <a:endParaRPr lang="en-US" sz="2187" dirty="0">
              <a:solidFill>
                <a:srgbClr val="BDA189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985838" y="4460230"/>
            <a:ext cx="5250954" cy="38100"/>
            <a:chOff x="0" y="0"/>
            <a:chExt cx="7001272" cy="50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001256" cy="50800"/>
            </a:xfrm>
            <a:custGeom>
              <a:avLst/>
              <a:gdLst/>
              <a:ahLst/>
              <a:cxnLst/>
              <a:rect l="l" t="t" r="r" b="b"/>
              <a:pathLst>
                <a:path w="7001256" h="50800">
                  <a:moveTo>
                    <a:pt x="0" y="0"/>
                  </a:moveTo>
                  <a:lnTo>
                    <a:pt x="7001256" y="0"/>
                  </a:lnTo>
                  <a:lnTo>
                    <a:pt x="7001256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84482D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985838" y="4658171"/>
            <a:ext cx="5250954" cy="899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Bootloader &amp; Core Kernel Setup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85838" y="5621536"/>
            <a:ext cx="5250954" cy="1006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Establish a minimal, bootable kernel in a controlled environment like an emulator.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18374" y="3924300"/>
            <a:ext cx="281583" cy="420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dirty="0" smtClean="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2</a:t>
            </a:r>
            <a:endParaRPr lang="en-US" sz="2187" dirty="0">
              <a:solidFill>
                <a:srgbClr val="BDA189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6518374" y="4460230"/>
            <a:ext cx="5251102" cy="38100"/>
            <a:chOff x="0" y="0"/>
            <a:chExt cx="7001470" cy="50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001510" cy="50800"/>
            </a:xfrm>
            <a:custGeom>
              <a:avLst/>
              <a:gdLst/>
              <a:ahLst/>
              <a:cxnLst/>
              <a:rect l="l" t="t" r="r" b="b"/>
              <a:pathLst>
                <a:path w="7001510" h="50800">
                  <a:moveTo>
                    <a:pt x="0" y="0"/>
                  </a:moveTo>
                  <a:lnTo>
                    <a:pt x="7001510" y="0"/>
                  </a:lnTo>
                  <a:lnTo>
                    <a:pt x="700151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84482D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6518374" y="4658171"/>
            <a:ext cx="3651796" cy="459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Process Management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518374" y="5181451"/>
            <a:ext cx="5251102" cy="1456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Implement process creation, scheduling, and efficient context switching.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051060" y="3924300"/>
            <a:ext cx="281582" cy="420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dirty="0" smtClean="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3</a:t>
            </a:r>
            <a:endParaRPr lang="en-US" sz="2187" dirty="0">
              <a:solidFill>
                <a:srgbClr val="BDA189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12051060" y="4460230"/>
            <a:ext cx="5251103" cy="38100"/>
            <a:chOff x="0" y="0"/>
            <a:chExt cx="7001470" cy="50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001510" cy="50800"/>
            </a:xfrm>
            <a:custGeom>
              <a:avLst/>
              <a:gdLst/>
              <a:ahLst/>
              <a:cxnLst/>
              <a:rect l="l" t="t" r="r" b="b"/>
              <a:pathLst>
                <a:path w="7001510" h="50800">
                  <a:moveTo>
                    <a:pt x="0" y="0"/>
                  </a:moveTo>
                  <a:lnTo>
                    <a:pt x="7001510" y="0"/>
                  </a:lnTo>
                  <a:lnTo>
                    <a:pt x="700151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84482D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2051060" y="4658171"/>
            <a:ext cx="3764459" cy="459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Memory Management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051060" y="5181451"/>
            <a:ext cx="5251103" cy="1456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Integrate allocation, deallocation, and advanced techniques like paging or segmentation.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85838" y="7035701"/>
            <a:ext cx="281583" cy="420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dirty="0" smtClean="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4</a:t>
            </a:r>
            <a:endParaRPr lang="en-US" sz="2187" dirty="0">
              <a:solidFill>
                <a:srgbClr val="BDA189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grpSp>
        <p:nvGrpSpPr>
          <p:cNvPr id="25" name="Group 25"/>
          <p:cNvGrpSpPr/>
          <p:nvPr/>
        </p:nvGrpSpPr>
        <p:grpSpPr>
          <a:xfrm>
            <a:off x="985838" y="7571631"/>
            <a:ext cx="8017371" cy="38100"/>
            <a:chOff x="0" y="0"/>
            <a:chExt cx="10689828" cy="50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689844" cy="50800"/>
            </a:xfrm>
            <a:custGeom>
              <a:avLst/>
              <a:gdLst/>
              <a:ahLst/>
              <a:cxnLst/>
              <a:rect l="l" t="t" r="r" b="b"/>
              <a:pathLst>
                <a:path w="10689844" h="50800">
                  <a:moveTo>
                    <a:pt x="0" y="0"/>
                  </a:moveTo>
                  <a:lnTo>
                    <a:pt x="10689844" y="0"/>
                  </a:lnTo>
                  <a:lnTo>
                    <a:pt x="1068984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84482D"/>
            </a:solidFill>
          </p:spPr>
        </p:sp>
      </p:grpSp>
      <p:sp>
        <p:nvSpPr>
          <p:cNvPr id="27" name="TextBox 27"/>
          <p:cNvSpPr txBox="1"/>
          <p:nvPr/>
        </p:nvSpPr>
        <p:spPr>
          <a:xfrm>
            <a:off x="985838" y="7769572"/>
            <a:ext cx="3521274" cy="459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File System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85838" y="8292853"/>
            <a:ext cx="8017371" cy="1006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Develop a basic system for creating, storing, and retrieving files.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284791" y="7035701"/>
            <a:ext cx="281583" cy="420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dirty="0" smtClean="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5</a:t>
            </a:r>
            <a:endParaRPr lang="en-US" sz="2187" dirty="0">
              <a:solidFill>
                <a:srgbClr val="BDA189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grpSp>
        <p:nvGrpSpPr>
          <p:cNvPr id="30" name="Group 30"/>
          <p:cNvGrpSpPr/>
          <p:nvPr/>
        </p:nvGrpSpPr>
        <p:grpSpPr>
          <a:xfrm>
            <a:off x="9284791" y="7571631"/>
            <a:ext cx="8017371" cy="38100"/>
            <a:chOff x="0" y="0"/>
            <a:chExt cx="10689828" cy="50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0689844" cy="50800"/>
            </a:xfrm>
            <a:custGeom>
              <a:avLst/>
              <a:gdLst/>
              <a:ahLst/>
              <a:cxnLst/>
              <a:rect l="l" t="t" r="r" b="b"/>
              <a:pathLst>
                <a:path w="10689844" h="50800">
                  <a:moveTo>
                    <a:pt x="0" y="0"/>
                  </a:moveTo>
                  <a:lnTo>
                    <a:pt x="10689844" y="0"/>
                  </a:lnTo>
                  <a:lnTo>
                    <a:pt x="1068984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84482D"/>
            </a:solidFill>
          </p:spPr>
        </p:sp>
      </p:grpSp>
      <p:sp>
        <p:nvSpPr>
          <p:cNvPr id="32" name="TextBox 32"/>
          <p:cNvSpPr txBox="1"/>
          <p:nvPr/>
        </p:nvSpPr>
        <p:spPr>
          <a:xfrm>
            <a:off x="9284791" y="7769572"/>
            <a:ext cx="5184725" cy="459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dirty="0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Refinement &amp; Multilingual CLI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284791" y="8292853"/>
            <a:ext cx="8017371" cy="1006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Enhance stability, modularity, and introduce multilingual command support.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317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123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157287"/>
            <a:ext cx="5060751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DEVELOPMENT STRATEGY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1883717"/>
            <a:ext cx="13338125" cy="905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Our Approach: Incremental &amp; Modular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3109169"/>
            <a:ext cx="1630352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We will build the mini OS kernel from scratch, focusing on simplicity and educational value. This approach combines low-level programming with robust testing in emulated environments.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4695081"/>
            <a:ext cx="4252912" cy="560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Core Technologies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5434012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Assembly Language:</a:t>
            </a: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For bootloader initialization.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5986760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C Language:</a:t>
            </a: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For kernel development, balancing hardware access and abstraction.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6993136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Emulators (QEMU/Bochs):</a:t>
            </a: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For safe and hardware-independent testing.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99401" y="4695081"/>
            <a:ext cx="4252912" cy="560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Modular Design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99401" y="5434012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Process Management:</a:t>
            </a: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Context switching, scheduling, IPC.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99401" y="6440389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Memory Management:</a:t>
            </a: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Allocation, paging/segmentation.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99401" y="7446764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File Management:</a:t>
            </a: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Basic file operations.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99401" y="7999511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Command Interface:</a:t>
            </a:r>
            <a:r>
              <a:rPr lang="en-US" sz="2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Simple, multilingual CLI for user interaction.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317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123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537121" y="412402"/>
            <a:ext cx="2003971" cy="249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500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SYSTEM OVERVIEW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37121" y="796081"/>
            <a:ext cx="4411415" cy="498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High-Level Architecture</a:t>
            </a: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537121" y="1524744"/>
            <a:ext cx="17213759" cy="9775626"/>
            <a:chOff x="0" y="0"/>
            <a:chExt cx="22951678" cy="13034168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22951694" cy="13034138"/>
            </a:xfrm>
            <a:custGeom>
              <a:avLst/>
              <a:gdLst/>
              <a:ahLst/>
              <a:cxnLst/>
              <a:rect l="l" t="t" r="r" b="b"/>
              <a:pathLst>
                <a:path w="22951694" h="13034138">
                  <a:moveTo>
                    <a:pt x="0" y="0"/>
                  </a:moveTo>
                  <a:lnTo>
                    <a:pt x="22951694" y="0"/>
                  </a:lnTo>
                  <a:lnTo>
                    <a:pt x="22951694" y="13034138"/>
                  </a:lnTo>
                  <a:lnTo>
                    <a:pt x="0" y="130341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9" r="-9"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2797537" y="6539729"/>
            <a:ext cx="512959" cy="512959"/>
            <a:chOff x="0" y="0"/>
            <a:chExt cx="683945" cy="683945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683895" cy="683895"/>
            </a:xfrm>
            <a:custGeom>
              <a:avLst/>
              <a:gdLst/>
              <a:ahLst/>
              <a:cxnLst/>
              <a:rect l="l" t="t" r="r" b="b"/>
              <a:pathLst>
                <a:path w="683895" h="683895">
                  <a:moveTo>
                    <a:pt x="0" y="0"/>
                  </a:moveTo>
                  <a:lnTo>
                    <a:pt x="683895" y="0"/>
                  </a:lnTo>
                  <a:lnTo>
                    <a:pt x="683895" y="683895"/>
                  </a:lnTo>
                  <a:lnTo>
                    <a:pt x="0" y="6838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7" b="-7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1081797" y="8832014"/>
            <a:ext cx="3847191" cy="480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Bootloader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5009" y="9421126"/>
            <a:ext cx="4120769" cy="798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Initializes hardware and loads kernel</a:t>
            </a: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5858191" y="5804487"/>
            <a:ext cx="512959" cy="512960"/>
            <a:chOff x="0" y="0"/>
            <a:chExt cx="683945" cy="683947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683895" cy="683895"/>
            </a:xfrm>
            <a:custGeom>
              <a:avLst/>
              <a:gdLst/>
              <a:ahLst/>
              <a:cxnLst/>
              <a:rect l="l" t="t" r="r" b="b"/>
              <a:pathLst>
                <a:path w="683895" h="683895">
                  <a:moveTo>
                    <a:pt x="0" y="0"/>
                  </a:moveTo>
                  <a:lnTo>
                    <a:pt x="683895" y="0"/>
                  </a:lnTo>
                  <a:lnTo>
                    <a:pt x="683895" y="683895"/>
                  </a:lnTo>
                  <a:lnTo>
                    <a:pt x="0" y="6838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7" b="-7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4176649" y="2605709"/>
            <a:ext cx="3847191" cy="480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Kernel Core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039860" y="3194821"/>
            <a:ext cx="4120769" cy="79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Manages processes, memory, files, commands</a:t>
            </a:r>
          </a:p>
        </p:txBody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8918846" y="6539729"/>
            <a:ext cx="512959" cy="512959"/>
            <a:chOff x="0" y="0"/>
            <a:chExt cx="683945" cy="683945"/>
          </a:xfrm>
        </p:grpSpPr>
        <p:sp>
          <p:nvSpPr>
            <p:cNvPr id="19" name="Freeform 19" descr="preencoded.png"/>
            <p:cNvSpPr/>
            <p:nvPr/>
          </p:nvSpPr>
          <p:spPr>
            <a:xfrm>
              <a:off x="0" y="0"/>
              <a:ext cx="683895" cy="683895"/>
            </a:xfrm>
            <a:custGeom>
              <a:avLst/>
              <a:gdLst/>
              <a:ahLst/>
              <a:cxnLst/>
              <a:rect l="l" t="t" r="r" b="b"/>
              <a:pathLst>
                <a:path w="683895" h="683895">
                  <a:moveTo>
                    <a:pt x="0" y="0"/>
                  </a:moveTo>
                  <a:lnTo>
                    <a:pt x="683895" y="0"/>
                  </a:lnTo>
                  <a:lnTo>
                    <a:pt x="683895" y="683895"/>
                  </a:lnTo>
                  <a:lnTo>
                    <a:pt x="0" y="6838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-7" b="-7"/>
              </a:stretch>
            </a:blipFill>
          </p:spPr>
        </p:sp>
      </p:grpSp>
      <p:sp>
        <p:nvSpPr>
          <p:cNvPr id="20" name="TextBox 20"/>
          <p:cNvSpPr txBox="1"/>
          <p:nvPr/>
        </p:nvSpPr>
        <p:spPr>
          <a:xfrm>
            <a:off x="7203106" y="8832014"/>
            <a:ext cx="3847191" cy="480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System Calls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066316" y="9421126"/>
            <a:ext cx="4120770" cy="798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Interface between user programs and kernel</a:t>
            </a:r>
          </a:p>
        </p:txBody>
      </p: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11979500" y="5804487"/>
            <a:ext cx="512960" cy="512960"/>
            <a:chOff x="0" y="0"/>
            <a:chExt cx="683947" cy="683947"/>
          </a:xfrm>
        </p:grpSpPr>
        <p:sp>
          <p:nvSpPr>
            <p:cNvPr id="23" name="Freeform 23" descr="preencoded.png"/>
            <p:cNvSpPr/>
            <p:nvPr/>
          </p:nvSpPr>
          <p:spPr>
            <a:xfrm>
              <a:off x="0" y="0"/>
              <a:ext cx="683895" cy="683895"/>
            </a:xfrm>
            <a:custGeom>
              <a:avLst/>
              <a:gdLst/>
              <a:ahLst/>
              <a:cxnLst/>
              <a:rect l="l" t="t" r="r" b="b"/>
              <a:pathLst>
                <a:path w="683895" h="683895">
                  <a:moveTo>
                    <a:pt x="0" y="0"/>
                  </a:moveTo>
                  <a:lnTo>
                    <a:pt x="683895" y="0"/>
                  </a:lnTo>
                  <a:lnTo>
                    <a:pt x="683895" y="683895"/>
                  </a:lnTo>
                  <a:lnTo>
                    <a:pt x="0" y="6838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r="-7" b="-7"/>
              </a:stretch>
            </a:blipFill>
          </p:spPr>
        </p:sp>
      </p:grpSp>
      <p:sp>
        <p:nvSpPr>
          <p:cNvPr id="24" name="TextBox 24"/>
          <p:cNvSpPr txBox="1"/>
          <p:nvPr/>
        </p:nvSpPr>
        <p:spPr>
          <a:xfrm>
            <a:off x="10297958" y="2605709"/>
            <a:ext cx="3847191" cy="480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User Programs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161169" y="3194821"/>
            <a:ext cx="4120770" cy="79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Applications requesting services from kernel</a:t>
            </a:r>
          </a:p>
        </p:txBody>
      </p: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5040154" y="6539729"/>
            <a:ext cx="512960" cy="512959"/>
            <a:chOff x="0" y="0"/>
            <a:chExt cx="683947" cy="683945"/>
          </a:xfrm>
        </p:grpSpPr>
        <p:sp>
          <p:nvSpPr>
            <p:cNvPr id="27" name="Freeform 27" descr="preencoded.png"/>
            <p:cNvSpPr/>
            <p:nvPr/>
          </p:nvSpPr>
          <p:spPr>
            <a:xfrm>
              <a:off x="0" y="0"/>
              <a:ext cx="683895" cy="683895"/>
            </a:xfrm>
            <a:custGeom>
              <a:avLst/>
              <a:gdLst/>
              <a:ahLst/>
              <a:cxnLst/>
              <a:rect l="l" t="t" r="r" b="b"/>
              <a:pathLst>
                <a:path w="683895" h="683895">
                  <a:moveTo>
                    <a:pt x="0" y="0"/>
                  </a:moveTo>
                  <a:lnTo>
                    <a:pt x="683895" y="0"/>
                  </a:lnTo>
                  <a:lnTo>
                    <a:pt x="683895" y="683895"/>
                  </a:lnTo>
                  <a:lnTo>
                    <a:pt x="0" y="6838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r="-7" b="-7"/>
              </a:stretch>
            </a:blipFill>
          </p:spPr>
        </p:sp>
      </p:grpSp>
      <p:sp>
        <p:nvSpPr>
          <p:cNvPr id="28" name="TextBox 28"/>
          <p:cNvSpPr txBox="1"/>
          <p:nvPr/>
        </p:nvSpPr>
        <p:spPr>
          <a:xfrm>
            <a:off x="13358611" y="8832014"/>
            <a:ext cx="3847191" cy="480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Hardware HAL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37121" y="11415861"/>
            <a:ext cx="17213759" cy="302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9090" lvl="1" indent="-89545" algn="l">
              <a:lnSpc>
                <a:spcPts val="1874"/>
              </a:lnSpc>
              <a:buFont typeface="Arial"/>
              <a:buChar char="•"/>
            </a:pPr>
            <a:r>
              <a:rPr lang="en-US" sz="1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Bootloader:</a:t>
            </a:r>
            <a:r>
              <a:rPr lang="en-US" sz="1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Initializes hardware, loads kernel.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537121" y="11714858"/>
            <a:ext cx="17213759" cy="302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9090" lvl="1" indent="-89545" algn="l">
              <a:lnSpc>
                <a:spcPts val="1874"/>
              </a:lnSpc>
              <a:buFont typeface="Arial"/>
              <a:buChar char="•"/>
            </a:pPr>
            <a:r>
              <a:rPr lang="en-US" sz="1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Kernel Core:</a:t>
            </a:r>
            <a:r>
              <a:rPr lang="en-US" sz="1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Manages processes, memory, file system, and commands.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37121" y="12013852"/>
            <a:ext cx="17213759" cy="302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9090" lvl="1" indent="-89545" algn="l">
              <a:lnSpc>
                <a:spcPts val="1874"/>
              </a:lnSpc>
              <a:buFont typeface="Arial"/>
              <a:buChar char="•"/>
            </a:pPr>
            <a:r>
              <a:rPr lang="en-US" sz="1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System Calls Interface:</a:t>
            </a:r>
            <a:r>
              <a:rPr lang="en-US" sz="1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Bridge between user programs and kernel.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537121" y="12312849"/>
            <a:ext cx="17213759" cy="302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9090" lvl="1" indent="-89545" algn="l">
              <a:lnSpc>
                <a:spcPts val="1874"/>
              </a:lnSpc>
              <a:buFont typeface="Arial"/>
              <a:buChar char="•"/>
            </a:pPr>
            <a:r>
              <a:rPr lang="en-US" sz="1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User Programs:</a:t>
            </a:r>
            <a:r>
              <a:rPr lang="en-US" sz="1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Applications running on the OS.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537121" y="12611844"/>
            <a:ext cx="17213759" cy="302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9090" lvl="1" indent="-89545" algn="l">
              <a:lnSpc>
                <a:spcPts val="1874"/>
              </a:lnSpc>
              <a:buFont typeface="Arial"/>
              <a:buChar char="•"/>
            </a:pPr>
            <a:r>
              <a:rPr lang="en-US" sz="1187" b="1">
                <a:solidFill>
                  <a:srgbClr val="BDA189"/>
                </a:solidFill>
                <a:latin typeface="Arimo Bold"/>
                <a:ea typeface="Arimo Bold"/>
                <a:cs typeface="Arimo Bold"/>
                <a:sym typeface="Arimo Bold"/>
              </a:rPr>
              <a:t>Hardware Abstraction Layer:</a:t>
            </a:r>
            <a:r>
              <a:rPr lang="en-US" sz="1187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 Interfaces with underlying hardware.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3171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12326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67234" y="740866"/>
            <a:ext cx="3849589" cy="45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OUTCOME &amp; IMPACT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7234" y="1439316"/>
            <a:ext cx="16711166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437" dirty="0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Deliverables and Learning </a:t>
            </a:r>
            <a:r>
              <a:rPr lang="en-US" sz="5437" dirty="0" smtClean="0">
                <a:solidFill>
                  <a:srgbClr val="F2D4BA"/>
                </a:solidFill>
                <a:latin typeface="Prata"/>
                <a:ea typeface="Prata"/>
                <a:cs typeface="Prata"/>
                <a:sym typeface="Prata"/>
              </a:rPr>
              <a:t>Experience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7234" y="2474566"/>
            <a:ext cx="16353532" cy="979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dirty="0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This project will deliver a functional, bootable mini OS kernel. It serves as both a practical tool and a comprehensive learning resource for students and instructors.</a:t>
            </a:r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967234" y="3941117"/>
            <a:ext cx="690860" cy="690860"/>
            <a:chOff x="0" y="0"/>
            <a:chExt cx="921147" cy="921147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921131" cy="921131"/>
            </a:xfrm>
            <a:custGeom>
              <a:avLst/>
              <a:gdLst/>
              <a:ahLst/>
              <a:cxnLst/>
              <a:rect l="l" t="t" r="r" b="b"/>
              <a:pathLst>
                <a:path w="921131" h="921131">
                  <a:moveTo>
                    <a:pt x="0" y="0"/>
                  </a:moveTo>
                  <a:lnTo>
                    <a:pt x="921131" y="0"/>
                  </a:lnTo>
                  <a:lnTo>
                    <a:pt x="921131" y="921131"/>
                  </a:lnTo>
                  <a:lnTo>
                    <a:pt x="0" y="9211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 b="-1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967234" y="4958358"/>
            <a:ext cx="3454599" cy="45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Bootable Kernel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67234" y="5479702"/>
            <a:ext cx="8003976" cy="979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A lightweight OS kernel with a custom bootloader, runnable in emulators.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9316640" y="3941117"/>
            <a:ext cx="690860" cy="690860"/>
            <a:chOff x="0" y="0"/>
            <a:chExt cx="921147" cy="921147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921131" cy="921131"/>
            </a:xfrm>
            <a:custGeom>
              <a:avLst/>
              <a:gdLst/>
              <a:ahLst/>
              <a:cxnLst/>
              <a:rect l="l" t="t" r="r" b="b"/>
              <a:pathLst>
                <a:path w="921131" h="921131">
                  <a:moveTo>
                    <a:pt x="0" y="0"/>
                  </a:moveTo>
                  <a:lnTo>
                    <a:pt x="921131" y="0"/>
                  </a:lnTo>
                  <a:lnTo>
                    <a:pt x="921131" y="921131"/>
                  </a:lnTo>
                  <a:lnTo>
                    <a:pt x="0" y="9211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-1" b="-1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9316640" y="4958358"/>
            <a:ext cx="3454599" cy="45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Core Modules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316640" y="5479702"/>
            <a:ext cx="8004125" cy="979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Functional process, memory, and file management modules for hands-on learning.</a:t>
            </a:r>
          </a:p>
        </p:txBody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967234" y="7011889"/>
            <a:ext cx="690860" cy="690860"/>
            <a:chOff x="0" y="0"/>
            <a:chExt cx="921147" cy="921147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921131" cy="921131"/>
            </a:xfrm>
            <a:custGeom>
              <a:avLst/>
              <a:gdLst/>
              <a:ahLst/>
              <a:cxnLst/>
              <a:rect l="l" t="t" r="r" b="b"/>
              <a:pathLst>
                <a:path w="921131" h="921131">
                  <a:moveTo>
                    <a:pt x="0" y="0"/>
                  </a:moveTo>
                  <a:lnTo>
                    <a:pt x="921131" y="0"/>
                  </a:lnTo>
                  <a:lnTo>
                    <a:pt x="921131" y="921131"/>
                  </a:lnTo>
                  <a:lnTo>
                    <a:pt x="0" y="9211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r="-1" b="-1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967234" y="8029129"/>
            <a:ext cx="3454599" cy="45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Multilingual CLI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67234" y="8550474"/>
            <a:ext cx="8003976" cy="979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A command-line interface supporting multiple languages, enhancing accessibility.</a:t>
            </a:r>
          </a:p>
        </p:txBody>
      </p: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9316640" y="7011889"/>
            <a:ext cx="690860" cy="690860"/>
            <a:chOff x="0" y="0"/>
            <a:chExt cx="921147" cy="921147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921131" cy="921131"/>
            </a:xfrm>
            <a:custGeom>
              <a:avLst/>
              <a:gdLst/>
              <a:ahLst/>
              <a:cxnLst/>
              <a:rect l="l" t="t" r="r" b="b"/>
              <a:pathLst>
                <a:path w="921131" h="921131">
                  <a:moveTo>
                    <a:pt x="0" y="0"/>
                  </a:moveTo>
                  <a:lnTo>
                    <a:pt x="921131" y="0"/>
                  </a:lnTo>
                  <a:lnTo>
                    <a:pt x="921131" y="921131"/>
                  </a:lnTo>
                  <a:lnTo>
                    <a:pt x="0" y="9211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r="-1" b="-1"/>
              </a:stretch>
            </a:blipFill>
          </p:spPr>
        </p:sp>
      </p:grpSp>
      <p:sp>
        <p:nvSpPr>
          <p:cNvPr id="25" name="TextBox 25"/>
          <p:cNvSpPr txBox="1"/>
          <p:nvPr/>
        </p:nvSpPr>
        <p:spPr>
          <a:xfrm>
            <a:off x="9316640" y="8029129"/>
            <a:ext cx="3454599" cy="45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BDA189"/>
                </a:solidFill>
                <a:latin typeface="Prata"/>
                <a:ea typeface="Prata"/>
                <a:cs typeface="Prata"/>
                <a:sym typeface="Prata"/>
              </a:rPr>
              <a:t>Documentation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316640" y="8550474"/>
            <a:ext cx="8004125" cy="979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BDA189"/>
                </a:solidFill>
                <a:latin typeface="Arimo"/>
                <a:ea typeface="Arimo"/>
                <a:cs typeface="Arimo"/>
                <a:sym typeface="Arimo"/>
              </a:rPr>
              <a:t>Detailed system design, implementation guides, and architectural diagrams.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616</Words>
  <Application>Microsoft Office PowerPoint</Application>
  <PresentationFormat>Custom</PresentationFormat>
  <Paragraphs>94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Arimo</vt:lpstr>
      <vt:lpstr>Arimo Bold</vt:lpstr>
      <vt:lpstr>Calibri</vt:lpstr>
      <vt:lpstr>Prata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Building-an-OS-from-Scratch-Bridging-Theory-and-Practice.pptx</dc:title>
  <dc:creator>HP</dc:creator>
  <cp:lastModifiedBy>HP</cp:lastModifiedBy>
  <cp:revision>3</cp:revision>
  <dcterms:created xsi:type="dcterms:W3CDTF">2006-08-16T00:00:00Z</dcterms:created>
  <dcterms:modified xsi:type="dcterms:W3CDTF">2025-10-15T05:20:45Z</dcterms:modified>
  <dc:identifier>DAGzN_ERzNI</dc:identifier>
</cp:coreProperties>
</file>

<file path=docProps/thumbnail.jpeg>
</file>